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90" r:id="rId4"/>
    <p:sldId id="291" r:id="rId5"/>
    <p:sldId id="292" r:id="rId6"/>
    <p:sldId id="293" r:id="rId7"/>
    <p:sldId id="294" r:id="rId8"/>
    <p:sldId id="310" r:id="rId9"/>
    <p:sldId id="295" r:id="rId10"/>
    <p:sldId id="311" r:id="rId11"/>
    <p:sldId id="315" r:id="rId12"/>
    <p:sldId id="297" r:id="rId13"/>
    <p:sldId id="298" r:id="rId14"/>
    <p:sldId id="314" r:id="rId15"/>
    <p:sldId id="300" r:id="rId16"/>
    <p:sldId id="316" r:id="rId17"/>
    <p:sldId id="302" r:id="rId18"/>
    <p:sldId id="303" r:id="rId19"/>
    <p:sldId id="304" r:id="rId20"/>
    <p:sldId id="312" r:id="rId21"/>
    <p:sldId id="305" r:id="rId22"/>
    <p:sldId id="306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4" autoAdjust="0"/>
    <p:restoredTop sz="94660" autoAdjust="0"/>
  </p:normalViewPr>
  <p:slideViewPr>
    <p:cSldViewPr>
      <p:cViewPr>
        <p:scale>
          <a:sx n="91" d="100"/>
          <a:sy n="91" d="100"/>
        </p:scale>
        <p:origin x="-78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B32F568-B3E2-4F5B-A5A2-EC6A2D704F6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43F5ADA-BD8C-45CD-AAFB-1587AC7C0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6276C76-061F-438F-9606-EB3627330643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3A12C13-FFA5-48AB-B194-FF6AB1612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Etat d’avancement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Phan nay qua thuc e khong hieu cac bac noi gi?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73B8E9-9D9F-421A-AE15-270589C54812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Merci de votre attention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14550" y="0"/>
          <a:ext cx="7029450" cy="1828800"/>
        </p:xfrm>
        <a:graphic>
          <a:graphicData uri="http://schemas.openxmlformats.org/presentationml/2006/ole">
            <p:oleObj spid="_x0000_s45058" name="Image" r:id="rId3" imgW="6565079" imgH="4761905" progId="">
              <p:embed/>
            </p:oleObj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18288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0" y="2209800"/>
            <a:ext cx="2133600" cy="4648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0"/>
            <a:ext cx="2133600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logo-LAMAP-seul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"/>
            <a:ext cx="10668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titre_lamap_transparent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143000"/>
            <a:ext cx="14128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09800" y="2209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</a:t>
            </a:r>
            <a:br>
              <a:rPr lang="en-US" noProof="0" smtClean="0"/>
            </a:br>
            <a:r>
              <a:rPr lang="en-US" noProof="0" smtClean="0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1905000"/>
            <a:ext cx="6477000" cy="381000"/>
          </a:xfrm>
        </p:spPr>
        <p:txBody>
          <a:bodyPr/>
          <a:lstStyle>
            <a:lvl1pPr marL="0" indent="0">
              <a:buFont typeface="Wingdings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2BAF806-6B35-43DD-AB10-CE7D8F9339B6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2FEC361-9748-44B8-888F-C99D0A03D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7F20-AFAC-439E-AB52-371AF243425C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2BD2-CD61-42EA-907C-D70DC78C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9187-D19D-4B40-B5DC-F5E62D667462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650A-1F21-4786-A6CE-FCC9BBBC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D5D5-6B17-4441-9EDC-E142A1C43D6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B713-92F4-46D1-A643-B4AB5E864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90E3-646A-4FF7-AEFF-B4DCDE5A76C3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F874-815A-49CF-8DFB-3A920E34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70A5-D00B-4FAA-8B1C-B957B981244A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08868-D45E-4F09-9EC5-46EFC9A7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9387-563B-4E3C-AD56-09A9B13D3E2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E1D7-4E08-41B2-BC54-31DE31377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B9E6-F991-4370-8B0B-EA078482DFFB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19DD-AD8A-4CD6-916B-6B5A6ADC9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96FE-4BFC-4E59-8491-7AB9DD9B1D7D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53E3-BA60-4B2B-9C6F-10E28927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D6D3-7399-4C14-8311-54D3BD48D380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48EB-0D51-410C-A937-602C315B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EB34-356F-4C61-8564-4D3369C23E79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CFD9-D231-4818-89D0-23CA68106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4CA3-15B2-4DA9-A897-4C426039CBAC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E59B-3E16-4CE6-B29F-F55196300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DEA6E3E-EBF6-4074-8C20-6E80326FDD4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52503-4CBE-4354-804B-32A5C1CCC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a typeface="ＭＳ Ｐゴシック" charset="0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130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772400" y="0"/>
            <a:ext cx="1371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5" name="Picture 8" descr="logo-LAMAP-seu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48600" y="0"/>
            <a:ext cx="60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titre_lamap_transparen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416925" y="228600"/>
            <a:ext cx="727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00009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743200"/>
            <a:ext cx="6705600" cy="1524000"/>
          </a:xfrm>
        </p:spPr>
        <p:txBody>
          <a:bodyPr/>
          <a:lstStyle/>
          <a:p>
            <a:pPr algn="ctr" eaLnBrk="1" hangingPunct="1"/>
            <a:r>
              <a:rPr lang="fr-FR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PROJET </a:t>
            </a:r>
            <a:r>
              <a:rPr lang="fr-FR" sz="2200" i="1" smtClean="0">
                <a:solidFill>
                  <a:srgbClr val="FF6600"/>
                </a:solidFill>
                <a:latin typeface="Arial" charset="0"/>
                <a:cs typeface="Arial" charset="0"/>
              </a:rPr>
              <a:t>La main à la pâte</a:t>
            </a:r>
            <a:r>
              <a:rPr lang="fr-FR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br>
              <a:rPr lang="fr-FR" sz="2200" smtClean="0">
                <a:solidFill>
                  <a:srgbClr val="FF6600"/>
                </a:solidFill>
                <a:latin typeface="Arial" charset="0"/>
                <a:cs typeface="Arial" charset="0"/>
              </a:rPr>
            </a:br>
            <a:r>
              <a:rPr lang="en-US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É</a:t>
            </a:r>
            <a:r>
              <a:rPr lang="fr-FR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TAT D’AVANCEMENT DE LA MISE EN OEUVRE DU PROJET DANS DES </a:t>
            </a:r>
            <a:r>
              <a:rPr lang="en-US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É</a:t>
            </a:r>
            <a:r>
              <a:rPr lang="fr-FR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TABLISSEMENTS SCOLAIRES</a:t>
            </a:r>
            <a:r>
              <a:rPr lang="fr-FR" sz="2200" i="1" smtClean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br>
              <a:rPr lang="fr-FR" sz="2200" i="1" smtClean="0">
                <a:solidFill>
                  <a:srgbClr val="FF6600"/>
                </a:solidFill>
                <a:latin typeface="Arial" charset="0"/>
                <a:cs typeface="Arial" charset="0"/>
              </a:rPr>
            </a:br>
            <a:r>
              <a:rPr lang="fr-FR" sz="2200" i="1" smtClean="0">
                <a:solidFill>
                  <a:srgbClr val="FF6600"/>
                </a:solidFill>
                <a:latin typeface="Arial" charset="0"/>
                <a:cs typeface="Arial" charset="0"/>
              </a:rPr>
              <a:t>période </a:t>
            </a:r>
            <a:r>
              <a:rPr lang="fr-FR" sz="2200" smtClean="0">
                <a:solidFill>
                  <a:srgbClr val="FF6600"/>
                </a:solidFill>
                <a:latin typeface="Arial" charset="0"/>
                <a:cs typeface="Arial" charset="0"/>
              </a:rPr>
              <a:t>2011 -2015</a:t>
            </a:r>
            <a:endParaRPr lang="en-US" sz="2200" smtClean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6477000" cy="38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DEPARTEMENT DE L’ENSEIGNEMENT SECONDAIRE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743200" y="4964113"/>
            <a:ext cx="60960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Verdana" pitchFamily="34" charset="0"/>
              </a:rPr>
              <a:t>MINISTÈRE DE L’ÉDUCATION ET DE LA FORMATION DU VIETNAM</a:t>
            </a:r>
          </a:p>
          <a:p>
            <a:pPr algn="ctr"/>
            <a:r>
              <a:rPr lang="en-US" b="1"/>
              <a:t>D</a:t>
            </a:r>
            <a:r>
              <a:rPr lang="en-US" b="1">
                <a:cs typeface="Arial" charset="0"/>
              </a:rPr>
              <a:t>É</a:t>
            </a:r>
            <a:r>
              <a:rPr lang="en-US" b="1"/>
              <a:t>PARTEMENT DE L’ENSEIGNEMENT SECONDAIRE</a:t>
            </a:r>
          </a:p>
        </p:txBody>
      </p:sp>
      <p:sp>
        <p:nvSpPr>
          <p:cNvPr id="6149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DC0EC-BAE9-423A-98BD-1C91BD796493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 A l’école primaire</a:t>
            </a:r>
            <a:r>
              <a:rPr lang="en-US" smtClean="0">
                <a:latin typeface="Arial" charset="0"/>
                <a:cs typeface="Arial" charset="0"/>
              </a:rPr>
              <a:t>: 126 écoles venant de 63 provinces participent à l’expérimentation. Les formations ont impliqué:</a:t>
            </a:r>
          </a:p>
          <a:p>
            <a:pPr lvl="1" eaLnBrk="1" hangingPunct="1"/>
            <a:r>
              <a:rPr lang="en-US" smtClean="0">
                <a:cs typeface="ＭＳ Ｐゴシック" pitchFamily="34" charset="-128"/>
              </a:rPr>
              <a:t>63 provinces. </a:t>
            </a:r>
          </a:p>
          <a:p>
            <a:pPr lvl="1" eaLnBrk="1" hangingPunct="1"/>
            <a:r>
              <a:rPr lang="en-US" smtClean="0">
                <a:cs typeface="ＭＳ Ｐゴシック" pitchFamily="34" charset="-128"/>
              </a:rPr>
              <a:t>126 écoles (2 sélectionnées par province).</a:t>
            </a:r>
          </a:p>
          <a:p>
            <a:pPr lvl="1" eaLnBrk="1" hangingPunct="1"/>
            <a:r>
              <a:rPr lang="en-US" smtClean="0">
                <a:cs typeface="ＭＳ Ｐゴシック" pitchFamily="34" charset="-128"/>
              </a:rPr>
              <a:t>126 enseignants (2 par province).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49791D-1AA7-124B-8E21-68D7E5DCA179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3317" name="Title 1"/>
          <p:cNvSpPr txBox="1">
            <a:spLocks/>
          </p:cNvSpPr>
          <p:nvPr/>
        </p:nvSpPr>
        <p:spPr bwMode="white">
          <a:xfrm>
            <a:off x="457200" y="838200"/>
            <a:ext cx="838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6E02C-E65D-4814-9B7B-F88797FBC5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5: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 Mise en place de l’expérimentation  </a:t>
            </a:r>
          </a:p>
          <a:p>
            <a:pPr marL="0" indent="0" algn="just" eaLnBrk="1" hangingPunct="1">
              <a:lnSpc>
                <a:spcPct val="140000"/>
              </a:lnSpc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 Expérimentation</a:t>
            </a:r>
            <a:r>
              <a:rPr lang="en-US" smtClean="0">
                <a:latin typeface="Arial" charset="0"/>
                <a:cs typeface="Arial" charset="0"/>
              </a:rPr>
              <a:t> à l’école primaire et au collège  mise en place dans toutes les provinces concernées par le projet dont quelques pilotes comme: Hải Phòng, Hòa Bình, Thừa Thiên – Huế và Bình Định. </a:t>
            </a:r>
          </a:p>
          <a:p>
            <a:pPr marL="0" indent="0" algn="just" eaLnBrk="1" hangingPunct="1">
              <a:lnSpc>
                <a:spcPct val="14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5782B4-9A6F-5E4B-9C0C-8B6F6C1330F7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5B42F-57C9-4912-ACB1-62AEECCDB9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6</a:t>
            </a:r>
            <a:r>
              <a:rPr lang="en-US" smtClean="0">
                <a:latin typeface="Arial" charset="0"/>
                <a:cs typeface="Arial" charset="0"/>
              </a:rPr>
              <a:t>: Séminaires d’échanges d’expériences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smtClean="0">
                <a:cs typeface="ＭＳ Ｐゴシック" pitchFamily="34" charset="-128"/>
              </a:rPr>
              <a:t>Plusieurs séminaires au niveau des arrondissements, provinces, villes,  établissements, ou inter-établissements ont été organisés. 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smtClean="0">
                <a:cs typeface="ＭＳ Ｐゴシック" pitchFamily="34" charset="-128"/>
              </a:rPr>
              <a:t>Très bons modèles de l’expérimentation: Hải Phòng, Thừa Thiên-Huế, Bình Định và Hòa Bình. </a:t>
            </a:r>
          </a:p>
          <a:p>
            <a:pPr marL="0" indent="0" eaLnBrk="1" hangingPunct="1">
              <a:lnSpc>
                <a:spcPct val="12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8463B7-EC67-FB4D-99A8-65FE1A58E3C3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5365" name="Title 1"/>
          <p:cNvSpPr txBox="1">
            <a:spLocks/>
          </p:cNvSpPr>
          <p:nvPr/>
        </p:nvSpPr>
        <p:spPr bwMode="white">
          <a:xfrm>
            <a:off x="609600" y="3048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384DC-D4EC-4F19-8BEE-B20F6B8DC7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4827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7: Contrôle, suivi et accompagnement pédagogique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Au collège, missions d’études ministérielles sur terrain réalisées à : Hà Nội, Hòa Bình, Hải Phòng, Đăk Lăk và Cà Mau. Tâches assumées:</a:t>
            </a:r>
          </a:p>
          <a:p>
            <a:pPr lvl="2" algn="just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mtClean="0">
                <a:cs typeface="ＭＳ Ｐゴシック" pitchFamily="34" charset="-128"/>
              </a:rPr>
              <a:t>Visites de classe.</a:t>
            </a:r>
          </a:p>
          <a:p>
            <a:pPr lvl="2" algn="just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mtClean="0">
                <a:cs typeface="ＭＳ Ｐゴシック" pitchFamily="34" charset="-128"/>
              </a:rPr>
              <a:t>Rencontres; échanges et discussions avec les enseignants, aides apportées aux difficultés sur le terrain.</a:t>
            </a:r>
          </a:p>
          <a:p>
            <a:pPr marL="0" indent="0" algn="just" eaLnBrk="1" hangingPunct="1">
              <a:lnSpc>
                <a:spcPct val="12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2D33D8-6C3E-BE40-A173-2EF21C9C55A4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BBA05-9FA1-4353-871A-2D2BE109F6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b="1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8: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 Bilan de mi-parcours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mtClean="0">
                <a:latin typeface="Arial" charset="0"/>
                <a:cs typeface="Arial" charset="0"/>
              </a:rPr>
              <a:t>Colloque “Bilan mi-parcours de la mise en place de LAMAP période 2011-2015” à Hanoï avec la participation de 12 Services de l’Éducation et de la Formation et 04 Instituts pédagogiques et Ecoles Normales Supérieures.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mtClean="0">
                <a:latin typeface="Arial" charset="0"/>
                <a:cs typeface="Arial" charset="0"/>
              </a:rPr>
              <a:t>Conséquence: Validation de la Circulaire 3535/BGDĐT-GDTrH datée du 27/5/2013 concernant …..</a:t>
            </a:r>
          </a:p>
          <a:p>
            <a:pPr algn="just" eaLnBrk="1" hangingPunct="1">
              <a:lnSpc>
                <a:spcPct val="13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5782B4-9A6F-5E4B-9C0C-8B6F6C1330F7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8526-25C9-4873-93E0-445AB2ED2C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9: Production des vidéos-type, finalisation des documents pédagogiques.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Productions des vidéos-type: 3 vidéos des séances d’études type de Physique, Chimie et Biologie ont été conçus et sont à la disposition des enseignants sur le site web: giaoducphothong.edu.vn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Relecture et finalisation des documents pédagogiques au profit des stages de démultiplications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BB5FC1-85A9-7740-A3FE-A67AA9928CCD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F432E-3174-450A-9744-47238ABFB5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10: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 Formation des enseignants à échelle nationale.</a:t>
            </a:r>
          </a:p>
          <a:p>
            <a:pPr marL="0" indent="0" algn="just" eaLnBrk="1" hangingPunct="1"/>
            <a:r>
              <a:rPr lang="en-US" smtClean="0">
                <a:latin typeface="Arial" charset="0"/>
                <a:cs typeface="Arial" charset="0"/>
              </a:rPr>
              <a:t> Combinaison de formations sur place et formations en ligne (sur instructions ministérielles).</a:t>
            </a:r>
          </a:p>
          <a:p>
            <a:pPr marL="0" indent="0" algn="just" eaLnBrk="1" hangingPunct="1"/>
            <a:r>
              <a:rPr lang="en-US" smtClean="0">
                <a:latin typeface="Arial" charset="0"/>
                <a:cs typeface="Arial" charset="0"/>
              </a:rPr>
              <a:t> La première expérimentation de formation en ligne a été fait avec 4 provinces: Hòa Bình, Hải Dương, Thái Nguyên và Yên Bái du 20 au 26/8/2013.</a:t>
            </a:r>
          </a:p>
          <a:p>
            <a:pPr marL="0" indent="0" algn="just" eaLnBrk="1" hangingPunct="1"/>
            <a:r>
              <a:rPr lang="en-US" smtClean="0">
                <a:latin typeface="Arial" charset="0"/>
                <a:cs typeface="Arial" charset="0"/>
              </a:rPr>
              <a:t> Evaluation de cette formation expérimentée pour la mise en place officielle de ce type de formation au niveau national.</a:t>
            </a:r>
          </a:p>
          <a:p>
            <a:pPr marL="0" indent="0" algn="just"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5782B4-9A6F-5E4B-9C0C-8B6F6C1330F7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4E730-99D7-4846-AA8E-369C6B4751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11: Construction du website “La main à la pate” au Vietnam.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 Mise en route du website favorisant des échanges d’ expériences et d’initiatives entre les provinces participant à l’expériementation en 12/2013 (articles, photos, images, vidéo-clips…)</a:t>
            </a:r>
          </a:p>
          <a:p>
            <a:pPr marL="0" indent="0" algn="just" eaLnBrk="1" hangingPunct="1">
              <a:lnSpc>
                <a:spcPct val="12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2191CF-C671-7740-A94E-60B7DDE7F102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45A8A-38D3-4BCD-B769-905D9222CC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Activité12: Coopérations internationales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En 8/2013 l’association Rencontre du Vietnam en collaboration avec le MEF a organisé la 2è session de la formation des formateurs et personnes de ressources à Đà Nẵng et à Qui Nhơn.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En 9/2013, l’Institut des Sciences de l’Éducation du Vietnam, la Fondation La Main à la pâte en collaboration avec l’Ambassade de France au Vietnam et le Ministère de l’Éducation et de la Formation du Vietnam organise ce séminaire régional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2763E8-8D1A-1842-AE29-B247CC95773F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C3F5D-8F9D-400A-9F8C-8512E836BF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13: Formation des enseignants.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 Priorité accordée à la formation initiale des étudiants de la dernière année de l’Institut de Pédagogique de Hà Nội-futurs enseignants.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 Projet de formation des professeurs-formateurs des Institituts de Pédagogie dans les provinves. 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 Insertion de La main à la pâte dans le curriculum de formation des Instituts de Pédagogie). </a:t>
            </a:r>
          </a:p>
          <a:p>
            <a:pPr marL="0" indent="0" algn="just" eaLnBrk="1" hangingPunct="1">
              <a:lnSpc>
                <a:spcPct val="12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3B6090-1EB5-7B4A-B9DF-7592721A4C14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6575-F713-4E6A-AFDC-DE84E0FB25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F023ED-BCF1-E649-98D9-2FFB082BCD1E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PLAN DE PRESENTATION</a:t>
            </a:r>
            <a:endParaRPr lang="en-US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72" name="Group 41"/>
          <p:cNvGrpSpPr>
            <a:grpSpLocks/>
          </p:cNvGrpSpPr>
          <p:nvPr/>
        </p:nvGrpSpPr>
        <p:grpSpPr bwMode="auto">
          <a:xfrm>
            <a:off x="990600" y="1905000"/>
            <a:ext cx="5867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191" name="Text Box 44"/>
            <p:cNvSpPr txBox="1">
              <a:spLocks noChangeArrowheads="1"/>
            </p:cNvSpPr>
            <p:nvPr/>
          </p:nvSpPr>
          <p:spPr bwMode="gray">
            <a:xfrm>
              <a:off x="1760" y="1934"/>
              <a:ext cx="20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Activités prévues</a:t>
              </a:r>
            </a:p>
          </p:txBody>
        </p:sp>
        <p:sp>
          <p:nvSpPr>
            <p:cNvPr id="7192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73" name="Group 46"/>
          <p:cNvGrpSpPr>
            <a:grpSpLocks/>
          </p:cNvGrpSpPr>
          <p:nvPr/>
        </p:nvGrpSpPr>
        <p:grpSpPr bwMode="auto">
          <a:xfrm>
            <a:off x="838200" y="2743200"/>
            <a:ext cx="60198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gray">
            <a:xfrm>
              <a:off x="1632" y="1934"/>
              <a:ext cx="2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b="1">
                  <a:solidFill>
                    <a:schemeClr val="bg1"/>
                  </a:solidFill>
                </a:rPr>
                <a:t>    Activités réalisées</a:t>
              </a:r>
            </a:p>
          </p:txBody>
        </p:sp>
        <p:sp>
          <p:nvSpPr>
            <p:cNvPr id="7188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174" name="Group 51"/>
          <p:cNvGrpSpPr>
            <a:grpSpLocks/>
          </p:cNvGrpSpPr>
          <p:nvPr/>
        </p:nvGrpSpPr>
        <p:grpSpPr bwMode="auto">
          <a:xfrm>
            <a:off x="838200" y="3581400"/>
            <a:ext cx="60198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183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2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b="1">
                  <a:solidFill>
                    <a:schemeClr val="bg1"/>
                  </a:solidFill>
                </a:rPr>
                <a:t>  Plan d’actions à venir</a:t>
              </a:r>
            </a:p>
          </p:txBody>
        </p:sp>
        <p:sp>
          <p:nvSpPr>
            <p:cNvPr id="7184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65736-C02A-4AA4-8AA0-2856AEBE8F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Pour la recherche: 2 mémoires de fin d’études supérieures de l’Institut de Pédagogie de Hanoi portant sur l’application de La main à la pâte à l’école primaire et 1 thèse portant sur l’application de La main à la pâte de l’École Normale Supérieure de Hanoï.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mtClean="0">
                <a:latin typeface="Arial" charset="0"/>
                <a:cs typeface="Arial" charset="0"/>
              </a:rPr>
              <a:t>En septembre et octobre 2013: des formations des formateurs des Instituts de Pédagogie des 3 régions du Vietnam seront organisées par le MEF.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A8747D-1270-4D45-AC31-5E997031A4D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0EF42-FF81-404B-AACD-1E63790AAF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à venir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smtClean="0">
                <a:latin typeface="Arial" charset="0"/>
                <a:cs typeface="Arial" charset="0"/>
              </a:rPr>
              <a:t>1. </a:t>
            </a:r>
            <a:r>
              <a:rPr lang="en-US" sz="2400" smtClean="0">
                <a:latin typeface="Arial" charset="0"/>
                <a:cs typeface="Arial" charset="0"/>
              </a:rPr>
              <a:t>Poursuite des suivis, contrôles et accompagnements pédagogiques. 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2. Formation des formateurs des Instituts de Pédagogie.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3. Finalisation des documents au profit des stages de démultiplications auprès des enseignants.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4. Formations en masse des enseignants des provinces.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5. Elaboration des documents au profit de la formation initiale dans les Instituts de Pédagogie.</a:t>
            </a:r>
          </a:p>
          <a:p>
            <a:pPr algn="just" eaLnBrk="1" hangingPunct="1">
              <a:lnSpc>
                <a:spcPct val="130000"/>
              </a:lnSpc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BC8919-38CA-AA4C-B2C2-0ADAE6A85BF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ED773-4C65-4706-8287-4109239DD2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à venir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6. Traduction des documents d’autres pays étrangers concernant LAMAP.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7. Organisation des séminaires d’échanges d’expériences.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8. Envoi d’une délégation en France.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9. Elaboration des critères d’évaluation d’une séance d’enseignement liés à la phylosophie de LAMAP.</a:t>
            </a:r>
          </a:p>
          <a:p>
            <a:pPr algn="just" eaLnBrk="1" hangingPunct="1">
              <a:lnSpc>
                <a:spcPct val="15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F57981-711A-2A43-84EB-BA565C818A3F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5044C-CC96-426F-8026-8C9E731065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</p:spPr>
        <p:txBody>
          <a:bodyPr/>
          <a:lstStyle/>
          <a:p>
            <a:pPr algn="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Arial" charset="0"/>
                <a:cs typeface="Arial" charset="0"/>
              </a:rPr>
              <a:t>Click to edit company slogan 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09800" y="3200400"/>
            <a:ext cx="6324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Merci de votre attention!</a:t>
            </a:r>
          </a:p>
        </p:txBody>
      </p:sp>
      <p:sp>
        <p:nvSpPr>
          <p:cNvPr id="26629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FB2F43-E0B3-4A81-B4A4-CB5DF54A46FE}" type="datetime1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9/24/2013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288294-8DA0-4812-912D-B36A9310B1C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23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prévues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7F194-9A41-644E-90FB-EBB8ABE0D997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31775" y="893763"/>
          <a:ext cx="8659813" cy="7545387"/>
        </p:xfrm>
        <a:graphic>
          <a:graphicData uri="http://schemas.openxmlformats.org/presentationml/2006/ole">
            <p:oleObj spid="_x0000_s2050" name="Document" r:id="rId4" imgW="6073488" imgH="5307254" progId="Word.Document.12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03770-4CCE-487D-A87C-C130F1DFC9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prévues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3BBE95-9CF5-3A4B-A232-1B4CEC7987D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04800" y="914400"/>
          <a:ext cx="8586788" cy="5202238"/>
        </p:xfrm>
        <a:graphic>
          <a:graphicData uri="http://schemas.openxmlformats.org/presentationml/2006/ole">
            <p:oleObj spid="_x0000_s3074" name="Document" r:id="rId3" imgW="6073488" imgH="3683334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1856-54A4-429C-B2A2-04029D1E38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1</a:t>
            </a:r>
            <a:r>
              <a:rPr lang="en-US" smtClean="0">
                <a:latin typeface="Arial" charset="0"/>
                <a:cs typeface="Arial" charset="0"/>
              </a:rPr>
              <a:t>: Élaboration, approbation du Projet: Création du Comité de pilotage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 algn="just" eaLnBrk="1" hangingPunct="1"/>
            <a:r>
              <a:rPr lang="en-US" i="1" smtClean="0">
                <a:latin typeface="Arial" charset="0"/>
                <a:cs typeface="Arial" charset="0"/>
              </a:rPr>
              <a:t>Résultats: </a:t>
            </a:r>
            <a:r>
              <a:rPr lang="en-US" smtClean="0">
                <a:latin typeface="Arial" charset="0"/>
                <a:cs typeface="Arial" charset="0"/>
              </a:rPr>
              <a:t>signature de</a:t>
            </a:r>
            <a:r>
              <a:rPr lang="en-US" i="1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l’arrêté n</a:t>
            </a:r>
            <a:r>
              <a:rPr lang="en-US" baseline="30000" smtClean="0">
                <a:latin typeface="Arial" charset="0"/>
                <a:cs typeface="Arial" charset="0"/>
              </a:rPr>
              <a:t>0</a:t>
            </a:r>
            <a:r>
              <a:rPr lang="en-US" smtClean="0">
                <a:latin typeface="Arial" charset="0"/>
                <a:cs typeface="Arial" charset="0"/>
              </a:rPr>
              <a:t> 6120/QĐ-BGDĐT concernant la mise en oeuvre du projet “La Main à la pâte” dans les établissements scolaires - Période 2011-2015” par le Ministre de l’Éducation du Vietnam le 29/11/2011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E71330-42C3-A44D-963E-6A5F700E2E6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030F2-92D1-4C21-BE2F-0D0277346A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2</a:t>
            </a:r>
            <a:r>
              <a:rPr lang="en-US" smtClean="0">
                <a:latin typeface="Arial" charset="0"/>
                <a:cs typeface="Arial" charset="0"/>
              </a:rPr>
              <a:t>: Formation des formateurs nationaux. </a:t>
            </a:r>
          </a:p>
          <a:p>
            <a:pPr algn="just" eaLnBrk="1" hangingPunct="1"/>
            <a:r>
              <a:rPr lang="fr-FR" smtClean="0">
                <a:latin typeface="Arial" charset="0"/>
                <a:cs typeface="Arial" charset="0"/>
              </a:rPr>
              <a:t>Stage organisé par des professeurs de terrain de l’association Rencontre du Vietnam pour les experts-formateurs du Département de l’enseignement Secondaires, des personnes de ressources de l’Ecole Normale Supérieure de Hanoï, de l’Institut de Pédagogie de Hanoï en octobre 2011.</a:t>
            </a:r>
          </a:p>
          <a:p>
            <a:pPr algn="just" eaLnBrk="1" hangingPunct="1"/>
            <a:r>
              <a:rPr lang="fr-FR" smtClean="0">
                <a:latin typeface="Arial" charset="0"/>
                <a:cs typeface="Arial" charset="0"/>
              </a:rPr>
              <a:t>Elaboration de documents destinés aux enseignants par ces mêmes personnes au profit des stages de démultiplications auprès des enseignants des écoles.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79A33B-3406-CB43-9A79-96682F43898E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9210-6D33-4D5B-B9F4-7DBC85B2FC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Activité 3: Elaboration et publication des documents pédagogiques: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La main à la pâte dans l’enseignement de la Physique au collège.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La main à la pâte dans l’enseignement de la Chimie au collège.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La main à la pâte dans l’enseignement de la Biologie au collège.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0A008C-748D-9A49-A55F-0A146AD7E7FD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5EA89-CD6C-425B-B598-FA7E54DD5E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Activités réalisées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La main à la pâte dans l’enseignement des sciences à l’école primaire et au collège.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Mise en place de LAMAP dans des établissements scolaires période 2011-2015.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latin typeface="Arial" charset="0"/>
                <a:cs typeface="Arial" charset="0"/>
              </a:rPr>
              <a:t>La main à la pâte dans l’enseignement des Sciences à l’école.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1769CC-8CA6-2A41-937C-5287B538A26F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7AA3-7F14-4D16-A527-B14D0D22C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5635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Activité 4: Formation des enseignants participant à l’expérimentation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000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Au collège: </a:t>
            </a:r>
            <a:r>
              <a:rPr lang="en-US" smtClean="0">
                <a:solidFill>
                  <a:srgbClr val="FF9900"/>
                </a:solidFill>
                <a:latin typeface="Arial" charset="0"/>
                <a:cs typeface="Arial" charset="0"/>
              </a:rPr>
              <a:t>Des </a:t>
            </a:r>
            <a:r>
              <a:rPr lang="fr-FR" smtClean="0">
                <a:solidFill>
                  <a:srgbClr val="FF9900"/>
                </a:solidFill>
                <a:latin typeface="Arial" charset="0"/>
                <a:cs typeface="Arial" charset="0"/>
              </a:rPr>
              <a:t>formations organisées pour</a:t>
            </a:r>
            <a:r>
              <a:rPr lang="fr-FR" smtClean="0"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fr-FR" smtClean="0">
                <a:latin typeface="Arial" charset="0"/>
                <a:cs typeface="Arial" charset="0"/>
              </a:rPr>
              <a:t>  12 provinces (08 concernées par le projet: Hà Nội, Hải Phòng, Hà Giang, Hòa Bình, Thừa Thiên-Huế, Bình Định, Đăk Lăk et Cà Mau; et 04 provinces sur recommandation: Bắc Kạn, Ninh Bình, Đồng Tháp và Lào Cai).</a:t>
            </a:r>
          </a:p>
          <a:p>
            <a:pPr marL="0" indent="0" eaLnBrk="1" hangingPunct="1"/>
            <a:r>
              <a:rPr lang="fr-FR" smtClean="0">
                <a:latin typeface="Arial" charset="0"/>
                <a:cs typeface="Arial" charset="0"/>
              </a:rPr>
              <a:t> 60 bureaux de l’</a:t>
            </a:r>
            <a:r>
              <a:rPr lang="en-US" smtClean="0">
                <a:latin typeface="Arial" charset="0"/>
                <a:cs typeface="Arial" charset="0"/>
              </a:rPr>
              <a:t>É</a:t>
            </a:r>
            <a:r>
              <a:rPr lang="fr-FR" smtClean="0">
                <a:latin typeface="Arial" charset="0"/>
                <a:cs typeface="Arial" charset="0"/>
              </a:rPr>
              <a:t>ducation et de la Formation des districtes. </a:t>
            </a:r>
          </a:p>
          <a:p>
            <a:pPr marL="0" indent="0" eaLnBrk="1" hangingPunct="1"/>
            <a:r>
              <a:rPr lang="fr-FR" smtClean="0">
                <a:latin typeface="Arial" charset="0"/>
                <a:cs typeface="Arial" charset="0"/>
              </a:rPr>
              <a:t>180 collèges.</a:t>
            </a:r>
          </a:p>
          <a:p>
            <a:pPr marL="0" indent="0" eaLnBrk="1" hangingPunct="1"/>
            <a:r>
              <a:rPr lang="fr-FR" smtClean="0">
                <a:latin typeface="Arial" charset="0"/>
                <a:cs typeface="Arial" charset="0"/>
              </a:rPr>
              <a:t>1368 formateurs et enseignants en physique, chimie, biologie.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F1B8E4-2BC4-0545-9D9B-4A443E43AE69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2293" name="Title 1"/>
          <p:cNvSpPr txBox="1">
            <a:spLocks/>
          </p:cNvSpPr>
          <p:nvPr/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000" b="1">
                <a:solidFill>
                  <a:schemeClr val="bg1"/>
                </a:solidFill>
                <a:cs typeface="Arial" charset="0"/>
              </a:rPr>
              <a:t>Activités réalisées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20B7B-46D9-44D7-8666-D22BD5457C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1207</Words>
  <Application>Microsoft Office PowerPoint</Application>
  <PresentationFormat>On-screen Show (4:3)</PresentationFormat>
  <Paragraphs>146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sample</vt:lpstr>
      <vt:lpstr>Image</vt:lpstr>
      <vt:lpstr>Document</vt:lpstr>
      <vt:lpstr>PROJET La main à la pâte  ÉTAT D’AVANCEMENT DE LA MISE EN OEUVRE DU PROJET DANS DES ÉTABLISSEMENTS SCOLAIRES  période 2011 -2015</vt:lpstr>
      <vt:lpstr>PLAN DE PRESENTATION</vt:lpstr>
      <vt:lpstr>Activités prévues</vt:lpstr>
      <vt:lpstr>Activités prévues</vt:lpstr>
      <vt:lpstr>Activités réalisées</vt:lpstr>
      <vt:lpstr>Activités réalisées</vt:lpstr>
      <vt:lpstr>Activités réalisées</vt:lpstr>
      <vt:lpstr>Activités réalisées</vt:lpstr>
      <vt:lpstr>Activité 4: Formation des enseignants participant à l’expérimentation </vt:lpstr>
      <vt:lpstr>Activités réalisées</vt:lpstr>
      <vt:lpstr>Activités réalisées</vt:lpstr>
      <vt:lpstr>Activités réalisées</vt:lpstr>
      <vt:lpstr>Activités réalisées</vt:lpstr>
      <vt:lpstr>Activités réalisées</vt:lpstr>
      <vt:lpstr>Activités réalisées</vt:lpstr>
      <vt:lpstr>Activités réalisées </vt:lpstr>
      <vt:lpstr>Activités réalisées</vt:lpstr>
      <vt:lpstr>Activités réalisées</vt:lpstr>
      <vt:lpstr>Activités réalisées</vt:lpstr>
      <vt:lpstr>Activités réalisées</vt:lpstr>
      <vt:lpstr>Activités à venir</vt:lpstr>
      <vt:lpstr>Activités à venir</vt:lpstr>
      <vt:lpstr>Slide 23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Nguyen Xuan Thanh</cp:lastModifiedBy>
  <cp:revision>95</cp:revision>
  <dcterms:created xsi:type="dcterms:W3CDTF">2004-08-26T06:30:40Z</dcterms:created>
  <dcterms:modified xsi:type="dcterms:W3CDTF">2013-09-24T15:26:08Z</dcterms:modified>
</cp:coreProperties>
</file>